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6" r:id="rId3"/>
    <p:sldId id="257" r:id="rId4"/>
    <p:sldId id="279" r:id="rId5"/>
    <p:sldId id="280" r:id="rId6"/>
    <p:sldId id="282" r:id="rId7"/>
    <p:sldId id="283" r:id="rId8"/>
    <p:sldId id="281" r:id="rId9"/>
    <p:sldId id="273" r:id="rId10"/>
    <p:sldId id="275" r:id="rId11"/>
    <p:sldId id="285" r:id="rId12"/>
    <p:sldId id="274" r:id="rId13"/>
    <p:sldId id="276" r:id="rId14"/>
    <p:sldId id="270" r:id="rId15"/>
    <p:sldId id="272" r:id="rId16"/>
    <p:sldId id="260" r:id="rId17"/>
    <p:sldId id="262" r:id="rId18"/>
    <p:sldId id="271" r:id="rId19"/>
    <p:sldId id="269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4BA712-0ED1-497F-AABE-674BF6F0A51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2B99F5BD-FBBC-4BD2-AAB5-B0DECC4A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210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20-07-29T23:21:21.80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6E675AD-4B4B-4BDB-8234-E5F3D87FAA5B}" emma:medium="tactile" emma:mode="ink">
          <msink:context xmlns:msink="http://schemas.microsoft.com/ink/2010/main" type="inkDrawing" rotatedBoundingBox="3667,11221 7772,11318 7731,13054 3626,12957" hotPoints="8294,12135 6286,13001 4280,12131 6288,11265" semanticType="enclosure" shapeName="Ellipse"/>
        </emma:interpretation>
      </emma:emma>
    </inkml:annotationXML>
    <inkml:trace contextRef="#ctx0" brushRef="#br0">1262 352 0,'0'15'63,"-45"-15"-48,14 0 1,-14 15-16,29-15 16,-29 31-16,30-16 15,-16-15-15,1 15 16,14 0-16,-14 0 15,-16 16-15,31-16 16,0 0-16,-31 0 16,16 16-16,0-1 15,-16 16-15,16 0 16,-1-1-16,-15-30 16,31 31-16,0 0 15,-15-16-15,14-15 16,1 31-16,15-31 15,0 16-15,-15 14 16,15-30 0,0 1-16,0 14 15,0 0 1,0 16-16,0-31 16,30 0-16,1 31 15,-16 0-15,31-16 16,-31 1-16,46-16 15,-16 30-15,1-29 16,15 29-16,-16-30 16,16 16-16,15-16 15,-15 15-15,30-14 16,-45 14-16,15-15 16,30-15-16,-45 31 15,15-31-15,15 15 16,-16-15-16,1 0 15,15 30-15,-45-30 16,30 0-16,15 16 16,-15-16-16,-16 0 15,16 0-15,0 0 16,0 0-16,15 0 16,-15 0-1,30 0-15,-30 0 0,45-31 16,-15 31-16,1 0 15,-1-30 1,-30 15-16,30 15 16,0-31-16,-30 31 15,46-15-15,-47-16 16,-14 16-16,15 0 16,-16-15-16,16 14 15,-15-29-15,0 30 16,-1-16-16,16-14 15,-46 29-15,31-14 16,-16 0-16,1-16 16,14 15-16,-29 1 15,-1 0-15,0-16 16,15 0-16,-14-14 16,14 14-1,-15 15-15,-15-14 16,0-1-16,0-15 15,15 46-15,-15-46 16,0 31-16,0-16 16,0 1-16,0 14 15,-30-14-15,15-1 16,0 16 0,-16-1-16,16 16 15,15 0-15,-30-16 16,-16-14-1,31 29-15,-31-14 16,16 15-16,-16 0 16,31 15-16,-46-31 15,-15 16-15,46 0 16,-47-16-16,17 16 16,-32-15-16,16 30 15,-15-15-15,30 15 16,0 0-16,-15-31 15,16 31-15,-32 0 16,31 0-16,-15-15 16,0 15-16,0 0 15,15 0-15,1 0 16,-32 0-16,16 0 16,15 0-16,-30 0 15,30 0-15,1 0 16,-32 0-16,1 0 15,-46 0-15,46 30 16,0-30-16,-1 16 16,1-16-16,30 30 15,-30-30 1,15 15-16,15 16 16,-15-16-16,46-15 15,-46 30-15,45-15 16,-45 1-16,46 14 15,-16-15-15,0-15 16,31 15-16,0 1 16,-15 14-16,-16-15 15,31 1 1,-31-1-16,31 15 16,-15-15-16,-16 1 15,0 14-15,1-15 16,-1 31-16,16-31 15,-16 0-15,31 31 16,0-31-16,-16 0 16,16 16-16,-16-16 15,16 0 1,-15 0 15,30 1 157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20-07-29T23:21:34.46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EA3B7B3-DC55-4CB3-90C9-F3C1321CEAD6}" emma:medium="tactile" emma:mode="ink">
          <msink:context xmlns:msink="http://schemas.microsoft.com/ink/2010/main" type="inkDrawing" rotatedBoundingBox="6906,10043 6921,10043 6921,10058 6906,10058" shapeName="Other"/>
        </emma:interpretation>
      </emma:emma>
    </inkml:annotationXML>
    <inkml:trace contextRef="#ctx0" brushRef="#br0">0 0 0,'0'0'0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5F8A7A3-B6A0-4102-A3C7-5CEA82C4521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79687"/>
            <a:ext cx="5617208" cy="366577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2DCEE035-17CC-4CCB-B6B3-6C9392E41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110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4C10-58E8-4AE7-A19A-1EE1188F915E}" type="datetime1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484-2B31-4833-ACD9-2CA8C6B2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5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53FD-B4F1-493F-93AE-AE4AAB941C76}" type="datetime1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484-2B31-4833-ACD9-2CA8C6B2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9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BA3E-7E87-4914-A5AD-4D6CC29B1B92}" type="datetime1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484-2B31-4833-ACD9-2CA8C6B2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0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4417-2DFD-4518-AA26-531C7297D3C0}" type="datetime1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484-2B31-4833-ACD9-2CA8C6B2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DE8A-EBB3-4162-B28E-61493E9B3FFC}" type="datetime1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484-2B31-4833-ACD9-2CA8C6B2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C29A-B0BF-498E-BC41-F0C1FA2D7047}" type="datetime1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484-2B31-4833-ACD9-2CA8C6B2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7-B4CE-41EC-AC66-0794D173E5F3}" type="datetime1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484-2B31-4833-ACD9-2CA8C6B2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9549-A948-41E4-A527-BF92308678DE}" type="datetime1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484-2B31-4833-ACD9-2CA8C6B2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134B-FC93-41B7-8479-3C5EF984190E}" type="datetime1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484-2B31-4833-ACD9-2CA8C6B2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6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F7FD-2281-47E3-8847-5C0D3ACC8EE9}" type="datetime1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484-2B31-4833-ACD9-2CA8C6B2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83FD-5A7B-4668-BA46-21E3C2FCD6AF}" type="datetime1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2484-2B31-4833-ACD9-2CA8C6B2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8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BAC3-767F-42D7-8400-963316349B84}" type="datetime1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62484-2B31-4833-ACD9-2CA8C6B2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ouisianabelieves.com/docs/default-source/strong-start-2020/school-reopening-guidelines-and-resources.pdf?sfvrsn=c10e981f_2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dh.la.gov/assets/oph/Coronavirus/resources/School-Isolation-Recommendations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ldh.la.gov/assets/oph/Coronavirus/resources/School-Isolation-Recommendations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dh.la.gov/assets/oph/Coronavirus/resources/School-Isolation-Recommendations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ldh.la.gov/assets/oph/Coronavirus/resources/School-Isolation-Recommendations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dh.la.gov/assets/oph/Coronavirus/resources/School-Isolation-Recommendations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12" Type="http://schemas.openxmlformats.org/officeDocument/2006/relationships/hyperlink" Target="https://www.cdc.gov/coronavirus/2019-ncov/community/schools-childcare/decision-tool.htm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11" Type="http://schemas.openxmlformats.org/officeDocument/2006/relationships/hyperlink" Target="https://www.cdc.gov/coronavirus/2019-ncov/downloads/community/schools-childcare/back-to-school-decision-checklist.pdf" TargetMode="External"/><Relationship Id="rId5" Type="http://schemas.openxmlformats.org/officeDocument/2006/relationships/customXml" Target="../ink/ink2.xml"/><Relationship Id="rId10" Type="http://schemas.openxmlformats.org/officeDocument/2006/relationships/image" Target="../media/image11.em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dh.la.gov/assets/oph/Coronavirus/resources/COVID-19_ReturnToSchoolCertification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ldh.la.gov/assets/oph/Coronavirus/resources/COVID-19_ReturnToSchoolCertification.pdf" TargetMode="External"/><Relationship Id="rId2" Type="http://schemas.openxmlformats.org/officeDocument/2006/relationships/hyperlink" Target="https://www.cdc.gov/coronavirus/2019-ncov/downloads/3key-steps-when-waiting-for-COVID-19-results_50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hyperlink" Target="https://www.cdc.gov/coronavirus/2019-ncov/downloads/COVID-19-Quarantine-vs-Isolation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ldh.la.gov/index.cfm/page/393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ip.Riggins@la.gov" TargetMode="External"/><Relationship Id="rId2" Type="http://schemas.openxmlformats.org/officeDocument/2006/relationships/hyperlink" Target="mailto:R03SchoolLiaison@l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schools-childcare/schools.html" TargetMode="External"/><Relationship Id="rId2" Type="http://schemas.openxmlformats.org/officeDocument/2006/relationships/hyperlink" Target="https://www.louisianabelieves.com/docs/default-source/strong-start-2020/school-reopening-guidelines-and-resources.pdf?sfvrsn=c10e981f_2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dh.la.gov/assets/oph/Coronavirus/resources/School-Isolation-Recommendation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dh.la.gov/assets/oph/Coronavirus/resources/School-Isolation-Recommendations.pdf" TargetMode="External"/><Relationship Id="rId2" Type="http://schemas.openxmlformats.org/officeDocument/2006/relationships/hyperlink" Target="https://www.cdc.gov/coronavirus/2019-ncov/php/contact-tracing/contact-tracing-plan/contact-tracing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dh.la.gov/assets/oph/Coronavirus/resources/School-Isolation-Recommendation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5976608543?pwd=Wm1YR1dkMXA4TW8vY0NWNTVXZDdXQT09" TargetMode="External"/><Relationship Id="rId2" Type="http://schemas.openxmlformats.org/officeDocument/2006/relationships/hyperlink" Target="https://zoom.us/j/99297529593?pwd=VUZWZmo2R0VNS21NWnA0dDZPL3ZzZz0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ldh.la.gov/assets/oph/Coronavirus/resources/School-Isolation-Recommendation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ldh.la.gov/assets/oph/Coronavirus/resources/School-Isolation-Recommendations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1860" y="3324922"/>
            <a:ext cx="4652369" cy="3237656"/>
          </a:xfrm>
        </p:spPr>
        <p:txBody>
          <a:bodyPr>
            <a:normAutofit/>
          </a:bodyPr>
          <a:lstStyle/>
          <a:p>
            <a:r>
              <a:rPr lang="en-US" dirty="0" smtClean="0"/>
              <a:t>Region 3</a:t>
            </a:r>
          </a:p>
          <a:p>
            <a:r>
              <a:rPr lang="en-US" sz="1800" i="1" dirty="0" smtClean="0"/>
              <a:t>Assumption, Lafourche, St. Charles, St. James, St. John, St. Mary, Terrebonne</a:t>
            </a:r>
          </a:p>
          <a:p>
            <a:endParaRPr lang="en-US" sz="1800" i="1" dirty="0" smtClean="0"/>
          </a:p>
          <a:p>
            <a:r>
              <a:rPr lang="en-US" sz="1800" b="1" dirty="0" smtClean="0"/>
              <a:t>Administrative Headquarters</a:t>
            </a:r>
          </a:p>
          <a:p>
            <a:r>
              <a:rPr lang="en-US" sz="1800" dirty="0" smtClean="0"/>
              <a:t>1434 Tiger Drive, Thibodaux, LA  70301</a:t>
            </a:r>
          </a:p>
          <a:p>
            <a:r>
              <a:rPr lang="en-US" sz="1800" dirty="0" smtClean="0"/>
              <a:t>985.447.0916</a:t>
            </a:r>
          </a:p>
          <a:p>
            <a:endParaRPr lang="en-US" sz="1800" dirty="0" smtClean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08337" y="219018"/>
            <a:ext cx="10702343" cy="279146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Recommended COVID-19 Response Algorithm</a:t>
            </a:r>
            <a:br>
              <a:rPr lang="en-US" sz="4000" b="1" dirty="0" smtClean="0"/>
            </a:br>
            <a:r>
              <a:rPr lang="en-US" sz="4000" b="1" dirty="0" smtClean="0"/>
              <a:t>for K-12 </a:t>
            </a:r>
            <a:r>
              <a:rPr lang="en-US" sz="4000" b="1" u="sng" dirty="0" smtClean="0"/>
              <a:t>STUDENTS</a:t>
            </a:r>
            <a:r>
              <a:rPr lang="en-US" sz="4000" b="1" dirty="0" smtClean="0"/>
              <a:t> at School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2400" dirty="0" smtClean="0"/>
              <a:t>(rev. 08/04/2020 OPH Region 3)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local supplement to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300" dirty="0">
                <a:hlinkClick r:id="rId2"/>
              </a:rPr>
              <a:t>https://</a:t>
            </a:r>
            <a:r>
              <a:rPr lang="en-US" sz="1300" dirty="0" smtClean="0">
                <a:hlinkClick r:id="rId2"/>
              </a:rPr>
              <a:t>www.louisianabelieves.com/docs/default-source/strong-start-2020/school-reopening-guidelines-and-resources.pdf?sfvrsn=c10e981f_28</a:t>
            </a:r>
            <a:r>
              <a:rPr lang="en-US" sz="1300" dirty="0" smtClean="0"/>
              <a:t/>
            </a:r>
            <a:br>
              <a:rPr lang="en-US" sz="1300" dirty="0" smtClean="0"/>
            </a:br>
            <a:endParaRPr lang="en-US" sz="1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9924">
            <a:off x="8770975" y="3553849"/>
            <a:ext cx="2199694" cy="2900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574" y="6434201"/>
            <a:ext cx="1755657" cy="365125"/>
          </a:xfrm>
        </p:spPr>
        <p:txBody>
          <a:bodyPr/>
          <a:lstStyle/>
          <a:p>
            <a:r>
              <a:rPr lang="nn-NO" sz="1000" smtClean="0"/>
              <a:t>OPH Reg. 3 rev. 8/4/2020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74" y="4841621"/>
            <a:ext cx="2871836" cy="101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606" y="1045411"/>
            <a:ext cx="7852331" cy="646331"/>
          </a:xfrm>
          <a:prstGeom prst="rec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 </a:t>
            </a:r>
            <a:r>
              <a:rPr lang="en-US" dirty="0" smtClean="0"/>
              <a:t>has </a:t>
            </a:r>
            <a:r>
              <a:rPr lang="en-US" dirty="0"/>
              <a:t>CLOSE CONTACT to a </a:t>
            </a:r>
            <a:r>
              <a:rPr lang="en-US" dirty="0" smtClean="0"/>
              <a:t>positive+ case (in or out of school) </a:t>
            </a:r>
          </a:p>
          <a:p>
            <a:pPr algn="ctr"/>
            <a:r>
              <a:rPr lang="en-US" dirty="0" smtClean="0"/>
              <a:t>but student </a:t>
            </a:r>
            <a:r>
              <a:rPr lang="en-US" dirty="0"/>
              <a:t>is without </a:t>
            </a:r>
            <a:r>
              <a:rPr lang="en-US" dirty="0" smtClean="0"/>
              <a:t>symptoms. 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40606" y="2532500"/>
            <a:ext cx="7852331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tested and negative, student still completes 14-day quarantine off campus.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4739" y="9991"/>
            <a:ext cx="8901404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Student Scenario B:</a:t>
            </a:r>
          </a:p>
          <a:p>
            <a:pPr algn="ctr"/>
            <a:r>
              <a:rPr lang="en-US" sz="2800" b="1" dirty="0"/>
              <a:t>(</a:t>
            </a:r>
            <a:r>
              <a:rPr lang="en-US" sz="2800" b="1" dirty="0" smtClean="0"/>
              <a:t>Asymptomatic Close Contact of Known Case)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9004" y="1775434"/>
            <a:ext cx="7852331" cy="646331"/>
          </a:xfrm>
          <a:prstGeom prst="rect">
            <a:avLst/>
          </a:prstGeom>
          <a:noFill/>
          <a:ln w="127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not tested, student begins </a:t>
            </a:r>
            <a:r>
              <a:rPr lang="en-US" b="1" dirty="0" smtClean="0"/>
              <a:t>14-day SELF-QUARANTINE </a:t>
            </a:r>
            <a:r>
              <a:rPr lang="en-US" dirty="0" smtClean="0"/>
              <a:t>off campus </a:t>
            </a:r>
          </a:p>
          <a:p>
            <a:pPr algn="ctr"/>
            <a:r>
              <a:rPr lang="en-US" dirty="0" smtClean="0"/>
              <a:t>from last date of exposure </a:t>
            </a:r>
            <a:r>
              <a:rPr lang="en-US" dirty="0"/>
              <a:t>to </a:t>
            </a:r>
            <a:r>
              <a:rPr lang="en-US" dirty="0" smtClean="0"/>
              <a:t>the positive+ </a:t>
            </a:r>
            <a:r>
              <a:rPr lang="en-US" dirty="0"/>
              <a:t>case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40607" y="4772243"/>
            <a:ext cx="7852330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Parent/Guardian submits Return-to-School Form.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534739" y="1305225"/>
            <a:ext cx="419996" cy="417139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62207" y="5201036"/>
            <a:ext cx="7852330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resumes school campus attendance.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0604" y="3989203"/>
            <a:ext cx="7895533" cy="64633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notifies OPH Region 3 by email if new positive+ case identified and number of close contacts referred home for self-quarantine:  R03schoolLiaison@la.gov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3580" y="5536312"/>
            <a:ext cx="11744839" cy="821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 smtClean="0"/>
          </a:p>
          <a:p>
            <a:pPr algn="ctr"/>
            <a:r>
              <a:rPr lang="en-US" sz="2200" dirty="0" smtClean="0"/>
              <a:t>*Refers to standard LDH guidance:  </a:t>
            </a:r>
            <a:r>
              <a:rPr lang="en-US" sz="1700" dirty="0" smtClean="0">
                <a:hlinkClick r:id="rId2"/>
              </a:rPr>
              <a:t>http</a:t>
            </a:r>
            <a:r>
              <a:rPr lang="en-US" sz="1700" dirty="0">
                <a:hlinkClick r:id="rId2"/>
              </a:rPr>
              <a:t>://ldh.la.gov/assets/oph/Coronavirus/resources/School-Isolation-Recommendations.pdf</a:t>
            </a:r>
            <a:endParaRPr lang="en-US" sz="1700" dirty="0"/>
          </a:p>
          <a:p>
            <a:pPr algn="ctr"/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9004" y="3040817"/>
            <a:ext cx="7852331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tested and positive, student begins 10 day Isolation period.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9004" y="3493605"/>
            <a:ext cx="7895533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School </a:t>
            </a:r>
            <a:r>
              <a:rPr lang="en-US" dirty="0"/>
              <a:t>notifies close </a:t>
            </a:r>
            <a:r>
              <a:rPr lang="en-US" dirty="0" smtClean="0"/>
              <a:t>contacts (if testing is done and positive).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6755" y="1136646"/>
            <a:ext cx="7852331" cy="646331"/>
          </a:xfrm>
          <a:prstGeom prst="rect">
            <a:avLst/>
          </a:prstGeom>
          <a:noFill/>
          <a:ln w="12700" cmpd="sng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 has CLOSE CONTACT to a positive+ case (in or out of school) 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is symptomatic*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35148" y="2749751"/>
            <a:ext cx="7852331" cy="36933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student test is positive, complete Isolation period (at least 10 days).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4739" y="77985"/>
            <a:ext cx="8901404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Student Scenario C:</a:t>
            </a:r>
          </a:p>
          <a:p>
            <a:pPr algn="ctr"/>
            <a:r>
              <a:rPr lang="en-US" sz="2800" b="1" dirty="0"/>
              <a:t>(</a:t>
            </a:r>
            <a:r>
              <a:rPr lang="en-US" sz="2800" b="1" dirty="0" smtClean="0"/>
              <a:t>Symptomatic Close </a:t>
            </a:r>
            <a:r>
              <a:rPr lang="en-US" sz="2800" b="1" dirty="0"/>
              <a:t>C</a:t>
            </a:r>
            <a:r>
              <a:rPr lang="en-US" sz="2800" b="1" dirty="0" smtClean="0"/>
              <a:t>ontact of Known Case)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35148" y="2310626"/>
            <a:ext cx="7852331" cy="369332"/>
          </a:xfrm>
          <a:prstGeom prst="rect">
            <a:avLst/>
          </a:prstGeom>
          <a:noFill/>
          <a:ln w="12700" cmpd="sng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student test is negative, complete 14 days of quarantine.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534739" y="1305225"/>
            <a:ext cx="419996" cy="4176934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35152" y="5211530"/>
            <a:ext cx="7895533" cy="369332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Student resumes school campus attendance.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35151" y="4782078"/>
            <a:ext cx="7852331" cy="36933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Parent/Guardian submits Return-to-School Form.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3580" y="5679564"/>
            <a:ext cx="11744839" cy="701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 smtClean="0"/>
          </a:p>
          <a:p>
            <a:pPr algn="ctr"/>
            <a:r>
              <a:rPr lang="en-US" sz="2200" dirty="0" smtClean="0"/>
              <a:t>*Refers to standard LDH guidance:  </a:t>
            </a:r>
            <a:r>
              <a:rPr lang="en-US" sz="1700" dirty="0" smtClean="0">
                <a:hlinkClick r:id="rId2"/>
              </a:rPr>
              <a:t>http</a:t>
            </a:r>
            <a:r>
              <a:rPr lang="en-US" sz="1700" dirty="0">
                <a:hlinkClick r:id="rId2"/>
              </a:rPr>
              <a:t>://ldh.la.gov/assets/oph/Coronavirus/resources/School-Isolation-Recommendations.pdf</a:t>
            </a:r>
            <a:endParaRPr lang="en-US" sz="1700" dirty="0"/>
          </a:p>
          <a:p>
            <a:pPr algn="ctr"/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535148" y="3628401"/>
            <a:ext cx="7852331" cy="36933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School notifies close contacts (if testing is done and positive).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35148" y="4048922"/>
            <a:ext cx="7852331" cy="646331"/>
          </a:xfrm>
          <a:prstGeom prst="rect">
            <a:avLst/>
          </a:prstGeom>
          <a:noFill/>
          <a:ln w="12700" cmpd="sng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notifies OPH Region 3 by email if new positive+ case identified and number of close contacts referred home for self-quarantine:  R03schoolLiaison@la.gov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35148" y="1842592"/>
            <a:ext cx="7852331" cy="369332"/>
          </a:xfrm>
          <a:prstGeom prst="rect">
            <a:avLst/>
          </a:prstGeom>
          <a:noFill/>
          <a:ln w="12700" cmpd="sng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Encourage student to be tested.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35147" y="3193789"/>
            <a:ext cx="7852331" cy="36933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student does not test, complete Isolation period (at least 10 days).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9995" y="1120559"/>
            <a:ext cx="8378041" cy="369332"/>
          </a:xfrm>
          <a:prstGeom prst="rect">
            <a:avLst/>
          </a:prstGeom>
          <a:noFill/>
          <a:ln w="1270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has a </a:t>
            </a:r>
            <a:r>
              <a:rPr lang="en-US" dirty="0"/>
              <a:t>FEVER of 100.4 or greater and other </a:t>
            </a:r>
            <a:r>
              <a:rPr lang="en-US" dirty="0" smtClean="0"/>
              <a:t>COVID-compatible symptoms. 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39995" y="2934229"/>
            <a:ext cx="8356133" cy="36933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student is tested and is positive, complete at least 10 day isolation.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8393" y="3399796"/>
            <a:ext cx="8356134" cy="646331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notifies close contacts (if testing is done and positive).</a:t>
            </a:r>
          </a:p>
          <a:p>
            <a:pPr algn="ctr"/>
            <a:r>
              <a:rPr lang="en-US" dirty="0"/>
              <a:t>Ex: Health ALERT Letter, CDC attachments, Return 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4738" y="5618"/>
            <a:ext cx="9383299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Student Scenario D:</a:t>
            </a:r>
          </a:p>
          <a:p>
            <a:pPr algn="ctr"/>
            <a:r>
              <a:rPr lang="en-US" sz="2800" b="1" dirty="0" smtClean="0"/>
              <a:t>Symptoms and Fever but no known contact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39995" y="1554850"/>
            <a:ext cx="8356134" cy="369332"/>
          </a:xfrm>
          <a:prstGeom prst="rect">
            <a:avLst/>
          </a:prstGeom>
          <a:noFill/>
          <a:ln w="1270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COVID testing </a:t>
            </a:r>
            <a:r>
              <a:rPr lang="en-US" u="sng" dirty="0" smtClean="0"/>
              <a:t>not</a:t>
            </a:r>
            <a:r>
              <a:rPr lang="en-US" dirty="0" smtClean="0"/>
              <a:t> available isolate for at least 10 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9995" y="4878255"/>
            <a:ext cx="8356133" cy="36933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Parent/Guardian submits Return-to-School Form.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534738" y="1305225"/>
            <a:ext cx="419996" cy="447390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96640" y="5333951"/>
            <a:ext cx="8399639" cy="36933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resumes school campus attendance.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96792" y="4172012"/>
            <a:ext cx="8399336" cy="646331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School notifies OPH Region 3 by email if new positive+ case identified and number of close contacts referred home for self-quarantine:  R03schoolLiaison@la.gov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39995" y="2000565"/>
            <a:ext cx="8356135" cy="369332"/>
          </a:xfrm>
          <a:prstGeom prst="rect">
            <a:avLst/>
          </a:prstGeom>
          <a:noFill/>
          <a:ln w="1270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testing available, encourage student to be tested for COVID-19.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6165" y="5866287"/>
            <a:ext cx="11744839" cy="48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 smtClean="0"/>
          </a:p>
          <a:p>
            <a:pPr algn="ctr"/>
            <a:r>
              <a:rPr lang="en-US" sz="2200" dirty="0" smtClean="0"/>
              <a:t>*Refers to standard LDH guidance:  </a:t>
            </a:r>
            <a:r>
              <a:rPr lang="en-US" sz="1700" dirty="0" smtClean="0">
                <a:hlinkClick r:id="rId2"/>
              </a:rPr>
              <a:t>http</a:t>
            </a:r>
            <a:r>
              <a:rPr lang="en-US" sz="1700" dirty="0">
                <a:hlinkClick r:id="rId2"/>
              </a:rPr>
              <a:t>://ldh.la.gov/assets/oph/Coronavirus/resources/School-Isolation-Recommendations.pdf</a:t>
            </a:r>
            <a:endParaRPr lang="en-US" sz="1700" dirty="0"/>
          </a:p>
          <a:p>
            <a:pPr algn="ctr"/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8700" y="2499938"/>
            <a:ext cx="8356134" cy="36933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student is tested and is negative, must remain home until symptom free for 24 hours.</a:t>
            </a:r>
          </a:p>
        </p:txBody>
      </p:sp>
    </p:spTree>
    <p:extLst>
      <p:ext uri="{BB962C8B-B14F-4D97-AF65-F5344CB8AC3E}">
        <p14:creationId xmlns:p14="http://schemas.microsoft.com/office/powerpoint/2010/main" val="39811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5151" y="1075523"/>
            <a:ext cx="7852331" cy="369332"/>
          </a:xfrm>
          <a:prstGeom prst="rect">
            <a:avLst/>
          </a:prstGeom>
          <a:noFill/>
          <a:ln w="127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 with </a:t>
            </a:r>
            <a:r>
              <a:rPr lang="en-US" dirty="0" smtClean="0"/>
              <a:t>COVID compatible symptoms but no fever*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3548" y="3143266"/>
            <a:ext cx="7852331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School notifies close contacts (if testing is done and positive).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4739" y="77985"/>
            <a:ext cx="890140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Student Scenario E:</a:t>
            </a:r>
          </a:p>
          <a:p>
            <a:pPr algn="ctr"/>
            <a:r>
              <a:rPr lang="en-US" sz="2800" b="1" dirty="0"/>
              <a:t>(Symptoms, no fever</a:t>
            </a:r>
            <a:r>
              <a:rPr lang="en-US" sz="2800" b="1" dirty="0" smtClean="0"/>
              <a:t>, no known contact)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3549" y="2657666"/>
            <a:ext cx="7852331" cy="369332"/>
          </a:xfrm>
          <a:prstGeom prst="rect">
            <a:avLst/>
          </a:prstGeom>
          <a:noFill/>
          <a:ln w="127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</a:t>
            </a:r>
            <a:r>
              <a:rPr lang="en-US" dirty="0" smtClean="0"/>
              <a:t>test positive</a:t>
            </a:r>
            <a:r>
              <a:rPr lang="en-US" dirty="0"/>
              <a:t>, complete at least 10 day </a:t>
            </a:r>
            <a:r>
              <a:rPr lang="en-US" dirty="0" smtClean="0"/>
              <a:t>isolation.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534739" y="1305225"/>
            <a:ext cx="419996" cy="417693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91950" y="4339651"/>
            <a:ext cx="7895533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</a:t>
            </a:r>
            <a:r>
              <a:rPr lang="en-US" dirty="0" smtClean="0"/>
              <a:t>available, </a:t>
            </a:r>
            <a:r>
              <a:rPr lang="en-US" dirty="0"/>
              <a:t>utilize LDOE – Children’s Hospital Hotline:   (504) 837–7760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3550" y="4826687"/>
            <a:ext cx="7852331" cy="369332"/>
          </a:xfrm>
          <a:prstGeom prst="rect">
            <a:avLst/>
          </a:prstGeom>
          <a:noFill/>
          <a:ln w="127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Parent/Guardian submits Return-to-School Form.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3548" y="1923631"/>
            <a:ext cx="7852331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testing not done, or if negative test, student must remain at home until at least 24 hours symptom-free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3580" y="5582201"/>
            <a:ext cx="11744839" cy="821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 smtClean="0"/>
          </a:p>
          <a:p>
            <a:pPr algn="ctr"/>
            <a:r>
              <a:rPr lang="en-US" sz="2200" dirty="0" smtClean="0"/>
              <a:t>*Refers to standard LDH guidance:  </a:t>
            </a:r>
            <a:r>
              <a:rPr lang="en-US" sz="1700" dirty="0" smtClean="0">
                <a:hlinkClick r:id="rId2"/>
              </a:rPr>
              <a:t>http</a:t>
            </a:r>
            <a:r>
              <a:rPr lang="en-US" sz="1700" dirty="0">
                <a:hlinkClick r:id="rId2"/>
              </a:rPr>
              <a:t>://ldh.la.gov/assets/oph/Coronavirus/resources/School-Isolation-Recommendations.pdf</a:t>
            </a:r>
            <a:endParaRPr lang="en-US" sz="1700" dirty="0"/>
          </a:p>
          <a:p>
            <a:pPr algn="ctr"/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491950" y="5297493"/>
            <a:ext cx="7895533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Student resumes school campus attendance.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3550" y="3602959"/>
            <a:ext cx="7852331" cy="646331"/>
          </a:xfrm>
          <a:prstGeom prst="rect">
            <a:avLst/>
          </a:prstGeom>
          <a:noFill/>
          <a:ln w="127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School notifies OPH Region 3 by email if new positive+ case identified and number of close contacts referred home for self-quarantine:  R03schoolLiaison@la.gov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35151" y="1491765"/>
            <a:ext cx="7852331" cy="369332"/>
          </a:xfrm>
          <a:prstGeom prst="rect">
            <a:avLst/>
          </a:prstGeom>
          <a:noFill/>
          <a:ln w="127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encouraged to take COVID 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25" y="1631921"/>
            <a:ext cx="11837504" cy="3509526"/>
          </a:xfrm>
        </p:spPr>
        <p:txBody>
          <a:bodyPr>
            <a:normAutofit fontScale="90000"/>
          </a:bodyPr>
          <a:lstStyle/>
          <a:p>
            <a:r>
              <a:rPr lang="en-US" sz="2700" i="1" dirty="0" smtClean="0"/>
              <a:t/>
            </a:r>
            <a:br>
              <a:rPr lang="en-US" sz="2700" i="1" dirty="0" smtClean="0"/>
            </a:br>
            <a:r>
              <a:rPr lang="en-US" sz="2000" i="1" dirty="0" smtClean="0">
                <a:solidFill>
                  <a:schemeClr val="accent2"/>
                </a:solidFill>
              </a:rPr>
              <a:t>“For the most accurate results, take a COVID-19 test </a:t>
            </a:r>
            <a:r>
              <a:rPr lang="en-US" sz="2000" b="1" i="1" u="sng" dirty="0" smtClean="0">
                <a:solidFill>
                  <a:schemeClr val="accent2"/>
                </a:solidFill>
              </a:rPr>
              <a:t>5 days* after close contact </a:t>
            </a:r>
            <a:r>
              <a:rPr lang="en-US" sz="2000" i="1" dirty="0" smtClean="0">
                <a:solidFill>
                  <a:schemeClr val="accent2"/>
                </a:solidFill>
              </a:rPr>
              <a:t>with a COVID-ill (positive+) person.” 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>
                <a:solidFill>
                  <a:srgbClr val="00B050"/>
                </a:solidFill>
              </a:rPr>
              <a:t/>
            </a:r>
            <a:br>
              <a:rPr lang="en-US" sz="2000" i="1" dirty="0" smtClean="0">
                <a:solidFill>
                  <a:srgbClr val="00B050"/>
                </a:solidFill>
              </a:rPr>
            </a:br>
            <a:r>
              <a:rPr lang="en-US" sz="2000" b="1" dirty="0" smtClean="0"/>
              <a:t>EXAMPLE: 	</a:t>
            </a:r>
            <a:r>
              <a:rPr lang="en-US" sz="2700" b="1" u="sng" dirty="0" smtClean="0"/>
              <a:t>Isolation and </a:t>
            </a:r>
            <a:r>
              <a:rPr lang="en-US" sz="2700" b="1" u="sng" dirty="0"/>
              <a:t>S</a:t>
            </a:r>
            <a:r>
              <a:rPr lang="en-US" sz="2700" b="1" u="sng" dirty="0" smtClean="0"/>
              <a:t>elf-Quarantine dates scenario </a:t>
            </a:r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r>
              <a:rPr lang="en-US" sz="2000" dirty="0" smtClean="0">
                <a:solidFill>
                  <a:srgbClr val="00B050"/>
                </a:solidFill>
              </a:rPr>
              <a:t/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700" dirty="0" smtClean="0">
                <a:solidFill>
                  <a:srgbClr val="00B050"/>
                </a:solidFill>
              </a:rPr>
              <a:t>Day 0:   	Six students have </a:t>
            </a:r>
            <a:r>
              <a:rPr lang="en-US" sz="2700" b="1" dirty="0" smtClean="0">
                <a:solidFill>
                  <a:srgbClr val="00B050"/>
                </a:solidFill>
              </a:rPr>
              <a:t>close contact with Joe on Thursday </a:t>
            </a:r>
            <a:r>
              <a:rPr lang="en-US" sz="2700" dirty="0" smtClean="0">
                <a:solidFill>
                  <a:srgbClr val="00B050"/>
                </a:solidFill>
              </a:rPr>
              <a:t>in a class and on the bus.</a:t>
            </a:r>
            <a:br>
              <a:rPr lang="en-US" sz="2700" dirty="0" smtClean="0">
                <a:solidFill>
                  <a:srgbClr val="00B050"/>
                </a:solidFill>
              </a:rPr>
            </a:br>
            <a:r>
              <a:rPr lang="en-US" sz="2700" dirty="0" smtClean="0">
                <a:solidFill>
                  <a:srgbClr val="00B050"/>
                </a:solidFill>
              </a:rPr>
              <a:t>Day 1:   	Joe feels </a:t>
            </a:r>
            <a:r>
              <a:rPr lang="en-US" sz="2700" b="1" dirty="0" smtClean="0">
                <a:solidFill>
                  <a:srgbClr val="00B050"/>
                </a:solidFill>
              </a:rPr>
              <a:t>sick on Friday </a:t>
            </a:r>
            <a:r>
              <a:rPr lang="en-US" sz="2700" dirty="0" smtClean="0">
                <a:solidFill>
                  <a:srgbClr val="00B050"/>
                </a:solidFill>
              </a:rPr>
              <a:t>and stays home. </a:t>
            </a:r>
            <a:br>
              <a:rPr lang="en-US" sz="2700" dirty="0" smtClean="0">
                <a:solidFill>
                  <a:srgbClr val="00B050"/>
                </a:solidFill>
              </a:rPr>
            </a:br>
            <a:r>
              <a:rPr lang="en-US" sz="2700" dirty="0" smtClean="0">
                <a:solidFill>
                  <a:srgbClr val="00B050"/>
                </a:solidFill>
              </a:rPr>
              <a:t>Day 2:		Joe takes a COVID </a:t>
            </a:r>
            <a:r>
              <a:rPr lang="en-US" sz="2700" b="1" dirty="0" smtClean="0">
                <a:solidFill>
                  <a:srgbClr val="00B050"/>
                </a:solidFill>
              </a:rPr>
              <a:t>test Saturday</a:t>
            </a:r>
            <a:r>
              <a:rPr lang="en-US" sz="2700" dirty="0">
                <a:solidFill>
                  <a:srgbClr val="00B050"/>
                </a:solidFill>
              </a:rPr>
              <a:t>.</a:t>
            </a:r>
            <a:r>
              <a:rPr lang="en-US" sz="2700" dirty="0" smtClean="0">
                <a:solidFill>
                  <a:srgbClr val="00B050"/>
                </a:solidFill>
              </a:rPr>
              <a:t> </a:t>
            </a:r>
            <a:br>
              <a:rPr lang="en-US" sz="2700" dirty="0" smtClean="0">
                <a:solidFill>
                  <a:srgbClr val="00B050"/>
                </a:solidFill>
              </a:rPr>
            </a:br>
            <a:r>
              <a:rPr lang="en-US" sz="2700" dirty="0" smtClean="0">
                <a:solidFill>
                  <a:srgbClr val="00B050"/>
                </a:solidFill>
              </a:rPr>
              <a:t>Day 4:		Joe notifies the school by phone on </a:t>
            </a:r>
            <a:r>
              <a:rPr lang="en-US" sz="2700" b="1" dirty="0">
                <a:solidFill>
                  <a:srgbClr val="00B050"/>
                </a:solidFill>
              </a:rPr>
              <a:t>M</a:t>
            </a:r>
            <a:r>
              <a:rPr lang="en-US" sz="2700" b="1" dirty="0" smtClean="0">
                <a:solidFill>
                  <a:srgbClr val="00B050"/>
                </a:solidFill>
              </a:rPr>
              <a:t>onday</a:t>
            </a:r>
            <a:r>
              <a:rPr lang="en-US" sz="2700" dirty="0" smtClean="0">
                <a:solidFill>
                  <a:srgbClr val="00B050"/>
                </a:solidFill>
              </a:rPr>
              <a:t>.</a:t>
            </a:r>
            <a:br>
              <a:rPr lang="en-US" sz="2700" dirty="0" smtClean="0">
                <a:solidFill>
                  <a:srgbClr val="00B050"/>
                </a:solidFill>
              </a:rPr>
            </a:br>
            <a:r>
              <a:rPr lang="en-US" sz="2700" dirty="0" smtClean="0">
                <a:solidFill>
                  <a:srgbClr val="00B050"/>
                </a:solidFill>
              </a:rPr>
              <a:t>Day 4-13:	The 6 contacts get </a:t>
            </a:r>
            <a:r>
              <a:rPr lang="en-US" sz="2700" b="1" dirty="0" smtClean="0">
                <a:solidFill>
                  <a:srgbClr val="00B050"/>
                </a:solidFill>
              </a:rPr>
              <a:t>self-quarantine letters Monday, </a:t>
            </a:r>
            <a:r>
              <a:rPr lang="en-US" sz="2700" dirty="0" smtClean="0">
                <a:solidFill>
                  <a:srgbClr val="00B050"/>
                </a:solidFill>
              </a:rPr>
              <a:t>and begin distance learning.</a:t>
            </a:r>
            <a:br>
              <a:rPr lang="en-US" sz="2700" dirty="0" smtClean="0">
                <a:solidFill>
                  <a:srgbClr val="00B050"/>
                </a:solidFill>
              </a:rPr>
            </a:br>
            <a:r>
              <a:rPr lang="en-US" sz="2700" dirty="0" smtClean="0">
                <a:solidFill>
                  <a:srgbClr val="00B050"/>
                </a:solidFill>
              </a:rPr>
              <a:t>Day 5:   	The 6 contacts take </a:t>
            </a:r>
            <a:r>
              <a:rPr lang="en-US" sz="2700" b="1" dirty="0" smtClean="0">
                <a:solidFill>
                  <a:srgbClr val="00B050"/>
                </a:solidFill>
              </a:rPr>
              <a:t>COVID tests on TUESDAY </a:t>
            </a:r>
            <a:r>
              <a:rPr lang="en-US" sz="2700" dirty="0" smtClean="0">
                <a:solidFill>
                  <a:srgbClr val="00B050"/>
                </a:solidFill>
              </a:rPr>
              <a:t>if testing is possible**.</a:t>
            </a:r>
            <a:r>
              <a:rPr lang="en-US" sz="2700" dirty="0">
                <a:solidFill>
                  <a:srgbClr val="00B050"/>
                </a:solidFill>
              </a:rPr>
              <a:t/>
            </a:r>
            <a:br>
              <a:rPr lang="en-US" sz="2700" dirty="0">
                <a:solidFill>
                  <a:srgbClr val="00B050"/>
                </a:solidFill>
              </a:rPr>
            </a:br>
            <a:r>
              <a:rPr lang="en-US" sz="2700" dirty="0" smtClean="0">
                <a:solidFill>
                  <a:srgbClr val="00B050"/>
                </a:solidFill>
              </a:rPr>
              <a:t>Day 7:		Joe receives confirmation of a </a:t>
            </a:r>
            <a:r>
              <a:rPr lang="en-US" sz="2700" b="1" dirty="0" smtClean="0">
                <a:solidFill>
                  <a:srgbClr val="00B050"/>
                </a:solidFill>
              </a:rPr>
              <a:t>POSITIVE test result </a:t>
            </a:r>
            <a:r>
              <a:rPr lang="en-US" sz="2700" dirty="0" smtClean="0">
                <a:solidFill>
                  <a:srgbClr val="00B050"/>
                </a:solidFill>
              </a:rPr>
              <a:t>for COVID19.</a:t>
            </a:r>
            <a:br>
              <a:rPr lang="en-US" sz="2700" dirty="0" smtClean="0">
                <a:solidFill>
                  <a:srgbClr val="00B050"/>
                </a:solidFill>
              </a:rPr>
            </a:br>
            <a:r>
              <a:rPr lang="en-US" sz="2700" dirty="0" smtClean="0">
                <a:solidFill>
                  <a:srgbClr val="00B050"/>
                </a:solidFill>
              </a:rPr>
              <a:t>Day 10:		Two contacts get </a:t>
            </a:r>
            <a:r>
              <a:rPr lang="en-US" sz="2700" b="1" dirty="0" smtClean="0">
                <a:solidFill>
                  <a:srgbClr val="00B050"/>
                </a:solidFill>
              </a:rPr>
              <a:t>POSITIVE</a:t>
            </a:r>
            <a:r>
              <a:rPr lang="en-US" sz="2700" dirty="0" smtClean="0">
                <a:solidFill>
                  <a:srgbClr val="00B050"/>
                </a:solidFill>
              </a:rPr>
              <a:t> test results; four contacts get </a:t>
            </a:r>
            <a:r>
              <a:rPr lang="en-US" sz="2700" b="1" dirty="0" smtClean="0">
                <a:solidFill>
                  <a:srgbClr val="00B050"/>
                </a:solidFill>
              </a:rPr>
              <a:t>NEGATIVE </a:t>
            </a:r>
            <a:r>
              <a:rPr lang="en-US" sz="2700" dirty="0" smtClean="0">
                <a:solidFill>
                  <a:srgbClr val="00B050"/>
                </a:solidFill>
              </a:rPr>
              <a:t>test results.</a:t>
            </a:r>
            <a:br>
              <a:rPr lang="en-US" sz="2700" dirty="0" smtClean="0">
                <a:solidFill>
                  <a:srgbClr val="00B050"/>
                </a:solidFill>
              </a:rPr>
            </a:br>
            <a:r>
              <a:rPr lang="en-US" sz="2700" dirty="0" smtClean="0">
                <a:solidFill>
                  <a:srgbClr val="00B050"/>
                </a:solidFill>
              </a:rPr>
              <a:t>Day 12: </a:t>
            </a:r>
            <a:r>
              <a:rPr lang="en-US" sz="2700" dirty="0">
                <a:solidFill>
                  <a:srgbClr val="00B050"/>
                </a:solidFill>
              </a:rPr>
              <a:t>	</a:t>
            </a:r>
            <a:r>
              <a:rPr lang="en-US" sz="2700" dirty="0" smtClean="0">
                <a:solidFill>
                  <a:srgbClr val="00B050"/>
                </a:solidFill>
              </a:rPr>
              <a:t>Joe finishes ten </a:t>
            </a:r>
            <a:r>
              <a:rPr lang="en-US" sz="2700" dirty="0">
                <a:solidFill>
                  <a:srgbClr val="00B050"/>
                </a:solidFill>
              </a:rPr>
              <a:t>days of </a:t>
            </a:r>
            <a:r>
              <a:rPr lang="en-US" sz="2700" b="1" dirty="0" smtClean="0">
                <a:solidFill>
                  <a:srgbClr val="00B050"/>
                </a:solidFill>
              </a:rPr>
              <a:t>self-isolation </a:t>
            </a:r>
            <a:r>
              <a:rPr lang="en-US" sz="2700" dirty="0" smtClean="0">
                <a:solidFill>
                  <a:srgbClr val="00B050"/>
                </a:solidFill>
              </a:rPr>
              <a:t>and returns to class with RTS Form.</a:t>
            </a:r>
            <a:r>
              <a:rPr lang="en-US" sz="2700" dirty="0">
                <a:solidFill>
                  <a:srgbClr val="00B050"/>
                </a:solidFill>
              </a:rPr>
              <a:t/>
            </a:r>
            <a:br>
              <a:rPr lang="en-US" sz="2700" dirty="0">
                <a:solidFill>
                  <a:srgbClr val="00B050"/>
                </a:solidFill>
              </a:rPr>
            </a:br>
            <a:r>
              <a:rPr lang="en-US" sz="2700" dirty="0" smtClean="0">
                <a:solidFill>
                  <a:srgbClr val="00B050"/>
                </a:solidFill>
              </a:rPr>
              <a:t>Day 14: 	Fourteen days of </a:t>
            </a:r>
            <a:r>
              <a:rPr lang="en-US" sz="2700" b="1" dirty="0" smtClean="0">
                <a:solidFill>
                  <a:srgbClr val="00B050"/>
                </a:solidFill>
              </a:rPr>
              <a:t>self-quarantine ends </a:t>
            </a:r>
            <a:r>
              <a:rPr lang="en-US" sz="2700" dirty="0" smtClean="0">
                <a:solidFill>
                  <a:srgbClr val="00B050"/>
                </a:solidFill>
              </a:rPr>
              <a:t>for the four contacts (Negative result).</a:t>
            </a:r>
            <a:br>
              <a:rPr lang="en-US" sz="2700" dirty="0" smtClean="0">
                <a:solidFill>
                  <a:srgbClr val="00B050"/>
                </a:solidFill>
              </a:rPr>
            </a:br>
            <a:r>
              <a:rPr lang="en-US" sz="2700" dirty="0" smtClean="0">
                <a:solidFill>
                  <a:srgbClr val="00B050"/>
                </a:solidFill>
              </a:rPr>
              <a:t>		Four contacts </a:t>
            </a:r>
            <a:r>
              <a:rPr lang="en-US" sz="2700" b="1" dirty="0" smtClean="0">
                <a:solidFill>
                  <a:srgbClr val="00B050"/>
                </a:solidFill>
              </a:rPr>
              <a:t>return to campus </a:t>
            </a:r>
            <a:r>
              <a:rPr lang="en-US" sz="2700" dirty="0" smtClean="0">
                <a:solidFill>
                  <a:srgbClr val="00B050"/>
                </a:solidFill>
              </a:rPr>
              <a:t>if still asymptomatic.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rgbClr val="00B050"/>
                </a:solidFill>
              </a:rPr>
              <a:t>Days 15-24: 	Two contacts end self-isolation </a:t>
            </a:r>
            <a:r>
              <a:rPr lang="en-US" sz="2700" b="1" dirty="0" smtClean="0">
                <a:solidFill>
                  <a:srgbClr val="00B050"/>
                </a:solidFill>
              </a:rPr>
              <a:t>10 days after tests administered </a:t>
            </a:r>
            <a:r>
              <a:rPr lang="en-US" sz="2700" dirty="0" smtClean="0">
                <a:solidFill>
                  <a:srgbClr val="00B050"/>
                </a:solidFill>
              </a:rPr>
              <a:t>(Positive result). 		They return to school as long as they are still asymptomatic. </a:t>
            </a:r>
            <a:br>
              <a:rPr lang="en-US" sz="2700" dirty="0" smtClean="0">
                <a:solidFill>
                  <a:srgbClr val="00B050"/>
                </a:solidFill>
              </a:rPr>
            </a:br>
            <a:r>
              <a:rPr lang="en-US" sz="2700" dirty="0">
                <a:solidFill>
                  <a:srgbClr val="00B050"/>
                </a:solidFill>
              </a:rPr>
              <a:t>	</a:t>
            </a:r>
            <a:r>
              <a:rPr lang="en-US" sz="2700" dirty="0" smtClean="0">
                <a:solidFill>
                  <a:srgbClr val="00B050"/>
                </a:solidFill>
              </a:rPr>
              <a:t>	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7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5326" y="6438482"/>
            <a:ext cx="2416954" cy="365125"/>
          </a:xfrm>
        </p:spPr>
        <p:txBody>
          <a:bodyPr/>
          <a:lstStyle/>
          <a:p>
            <a:r>
              <a:rPr lang="nn-NO" smtClean="0"/>
              <a:t>OPH Reg. 3 rev. 8/4/2020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5813" y="6044896"/>
            <a:ext cx="626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*Johns Hopkins Bloomberg Study, March 2020</a:t>
            </a:r>
          </a:p>
          <a:p>
            <a:r>
              <a:rPr lang="en-US" sz="1200" dirty="0" smtClean="0"/>
              <a:t>**</a:t>
            </a:r>
            <a:r>
              <a:rPr lang="en-US" sz="1200" dirty="0"/>
              <a:t>Local test site list:  http://ldh.la.gov/index.cfm/page/3934</a:t>
            </a:r>
            <a:br>
              <a:rPr lang="en-US" sz="1200" dirty="0"/>
            </a:br>
            <a:r>
              <a:rPr lang="en-US" sz="1200" dirty="0" smtClean="0"/>
              <a:t>***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ldh.la.gov/assets/oph/Coronavirus/resources/School-Isolation-Recommendations.pdf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98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7226">
            <a:off x="1163351" y="557622"/>
            <a:ext cx="3807859" cy="5781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93434" y="768413"/>
            <a:ext cx="611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Ref: “Strong Start 2020 Guidance” </a:t>
            </a:r>
            <a:r>
              <a:rPr lang="en-US" sz="1200" dirty="0" smtClean="0"/>
              <a:t>(rev. 7/28/2020)</a:t>
            </a:r>
            <a:endParaRPr 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859694" y="4067575"/>
              <a:ext cx="1478880" cy="619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5574" y="4043455"/>
                <a:ext cx="152712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2486317" y="3615700"/>
              <a:ext cx="36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2197" y="3591580"/>
                <a:ext cx="48600" cy="48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5493434" y="175846"/>
            <a:ext cx="6174371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LDOE </a:t>
            </a:r>
            <a:r>
              <a:rPr lang="en-US" sz="2400" b="1" dirty="0" smtClean="0"/>
              <a:t>Sample:  “Back </a:t>
            </a:r>
            <a:r>
              <a:rPr lang="en-US" sz="2400" b="1" dirty="0"/>
              <a:t>to </a:t>
            </a:r>
            <a:r>
              <a:rPr lang="en-US" sz="2400" b="1" dirty="0" smtClean="0"/>
              <a:t>School” </a:t>
            </a:r>
            <a:r>
              <a:rPr lang="en-US" sz="2400" b="1" dirty="0"/>
              <a:t>Letter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61030" y="2770558"/>
            <a:ext cx="49826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Parent's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“Back-to-school”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CHECKLIST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(CDC 7/23/2020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https://www.cdc.gov/coronavirus/2019-ncov/downloads/community/schools-childcare/back-to-school-decision-checklist.pdf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Childcare Decision TOOL: </a:t>
            </a:r>
          </a:p>
          <a:p>
            <a:pPr algn="ctr"/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://www.cdc.gov/coronavirus/2019-ncov/community/schools-childcare/decision-tool.html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231632">
            <a:off x="4983433" y="955097"/>
            <a:ext cx="492791" cy="249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17920" y="5766186"/>
            <a:ext cx="5526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ldh.la.gov/assets/oph/Coronavirus/resources/COVID-19_ReturnToSchoolCertification.pdf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998670"/>
            <a:ext cx="5449886" cy="46002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4" y="998670"/>
            <a:ext cx="3382279" cy="4586748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45586" y="175846"/>
            <a:ext cx="10922219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Sample HEALTH ALERT Letter / Email for Students</a:t>
            </a:r>
            <a:endParaRPr lang="en-US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2758" y="6491637"/>
            <a:ext cx="4114800" cy="365125"/>
          </a:xfrm>
        </p:spPr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5924" y="5904686"/>
            <a:ext cx="338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LINK pending (08/04/2020)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348" y="5143930"/>
            <a:ext cx="3181089" cy="1325059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hlinkClick r:id="rId2"/>
              </a:rPr>
              <a:t>https://</a:t>
            </a:r>
            <a:r>
              <a:rPr lang="en-US" sz="2700" dirty="0" smtClean="0">
                <a:hlinkClick r:id="rId2"/>
              </a:rPr>
              <a:t>www.cdc.gov/coronavirus/2019-ncov/downloads/3key-steps-when-waiting-for-COVID-19-results_508.pdf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5587" y="865984"/>
            <a:ext cx="2601629" cy="3487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99275" y="4638628"/>
            <a:ext cx="3141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https://www.cdc.gov/coronavirus/2019-ncov/downloads/COVID-19-Quarantine-vs-Isolation.pdf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864" y="864301"/>
            <a:ext cx="2722083" cy="3489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266" y="864301"/>
            <a:ext cx="2871556" cy="36075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29020" y="4638628"/>
            <a:ext cx="32361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http://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hlinkClick r:id="rId7"/>
              </a:rPr>
              <a:t>ldh.la.gov/assets/oph/Coronavirus/resources/COVID-19_ReturnToSchoolCertification.pdf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587" y="175846"/>
            <a:ext cx="10360856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Attachments to SAMPLE Letters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105" y="221156"/>
            <a:ext cx="10799790" cy="6074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41" y="1584705"/>
            <a:ext cx="11004429" cy="4351338"/>
          </a:xfrm>
          <a:ln w="1905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lvl="0"/>
            <a:r>
              <a:rPr lang="en-US" b="1" dirty="0"/>
              <a:t>If you have </a:t>
            </a:r>
            <a:r>
              <a:rPr lang="en-US" b="1" dirty="0" smtClean="0"/>
              <a:t>COVID-19 symptoms</a:t>
            </a:r>
            <a:r>
              <a:rPr lang="en-US" b="1" dirty="0"/>
              <a:t>, </a:t>
            </a:r>
            <a:endParaRPr lang="en-US" b="1" dirty="0" smtClean="0"/>
          </a:p>
          <a:p>
            <a:pPr marL="0" lvl="0" indent="0">
              <a:buNone/>
            </a:pPr>
            <a:r>
              <a:rPr lang="en-US" b="1" dirty="0"/>
              <a:t>	</a:t>
            </a:r>
            <a:r>
              <a:rPr lang="en-US" dirty="0" smtClean="0"/>
              <a:t>take </a:t>
            </a:r>
            <a:r>
              <a:rPr lang="en-US" dirty="0"/>
              <a:t>a </a:t>
            </a:r>
            <a:r>
              <a:rPr lang="en-US" dirty="0" smtClean="0"/>
              <a:t>test: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://ldh.la.gov/index.cfm/page/3934</a:t>
            </a:r>
            <a:endParaRPr lang="en-US" sz="2400" dirty="0"/>
          </a:p>
          <a:p>
            <a:pPr lvl="0"/>
            <a:r>
              <a:rPr lang="en-US" b="1" dirty="0"/>
              <a:t>If you receive </a:t>
            </a:r>
            <a:r>
              <a:rPr lang="en-US" b="1" dirty="0" smtClean="0"/>
              <a:t>an 877-766-2130 contact tracer call</a:t>
            </a:r>
          </a:p>
          <a:p>
            <a:pPr marL="0" lvl="0" indent="0">
              <a:buNone/>
            </a:pPr>
            <a:r>
              <a:rPr lang="en-US" b="1" dirty="0"/>
              <a:t>	</a:t>
            </a:r>
            <a:r>
              <a:rPr lang="en-US" dirty="0" smtClean="0"/>
              <a:t>from </a:t>
            </a:r>
            <a:r>
              <a:rPr lang="en-US" dirty="0"/>
              <a:t>LA Dept. of </a:t>
            </a:r>
            <a:r>
              <a:rPr lang="en-US" dirty="0" smtClean="0"/>
              <a:t>Health, 	please cooperate!</a:t>
            </a:r>
            <a:endParaRPr lang="en-US" dirty="0"/>
          </a:p>
          <a:p>
            <a:pPr lvl="0"/>
            <a:r>
              <a:rPr lang="en-US" b="1" dirty="0" smtClean="0"/>
              <a:t>Call 211 </a:t>
            </a:r>
          </a:p>
          <a:p>
            <a:pPr marL="0" lvl="0" indent="0">
              <a:buNone/>
            </a:pPr>
            <a:r>
              <a:rPr lang="en-US" b="1" dirty="0"/>
              <a:t>	</a:t>
            </a:r>
            <a:r>
              <a:rPr lang="en-US" dirty="0" smtClean="0"/>
              <a:t>for </a:t>
            </a:r>
            <a:r>
              <a:rPr lang="en-US" dirty="0"/>
              <a:t>general COVID-19 advice, questions and resource </a:t>
            </a:r>
            <a:r>
              <a:rPr lang="en-US" dirty="0" smtClean="0"/>
              <a:t>information.</a:t>
            </a:r>
            <a:endParaRPr lang="en-US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Feeling stressed?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b="1" dirty="0"/>
              <a:t>	</a:t>
            </a:r>
            <a:r>
              <a:rPr lang="en-US" dirty="0" smtClean="0"/>
              <a:t>Text </a:t>
            </a:r>
            <a:r>
              <a:rPr lang="en-US" dirty="0"/>
              <a:t>REACHOUT to 741741 or call 866-310-7977</a:t>
            </a:r>
            <a:r>
              <a:rPr lang="en-US" dirty="0" smtClean="0"/>
              <a:t>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841" y="175846"/>
            <a:ext cx="11004429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Lagniappe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20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86" y="2469427"/>
            <a:ext cx="12055114" cy="37136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1. </a:t>
            </a:r>
            <a:r>
              <a:rPr lang="en-US" sz="2000" b="1" dirty="0" smtClean="0"/>
              <a:t>For routine reporting of COVID19 cases where school policy was sufficient and followed use:  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R03SchoolLiaison@la.gov</a:t>
            </a:r>
            <a:endParaRPr lang="en-US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en-US" sz="2000" b="1" dirty="0" smtClean="0"/>
              <a:t>For specific school questions about student / staff cases call: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985-438-2552</a:t>
            </a:r>
            <a:endParaRPr lang="en-US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3. </a:t>
            </a:r>
            <a:r>
              <a:rPr lang="en-US" sz="2000" b="1" dirty="0" smtClean="0"/>
              <a:t>For questions on cleaning and disinfecting contact Sanitarian Services: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Assumption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985-369-3565; Lafourche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985 447-0954; St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Charles: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985-764-4376; St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James: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225-265-4002;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St. John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985-536-2172; St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Mary: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985-385-7018; Terrebonne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985-857-3770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4</a:t>
            </a:r>
            <a:r>
              <a:rPr lang="en-US" sz="2000" b="1" dirty="0" smtClean="0"/>
              <a:t>. For Superintendents with questions about specific district or school-level policy, contact: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Chip.Riggins@la.gov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, OPH Region 3 Medical Director,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985-447-0916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Ext. 332</a:t>
            </a:r>
          </a:p>
          <a:p>
            <a:pPr marL="0" indent="0" algn="ctr">
              <a:buNone/>
            </a:pPr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6886" y="251871"/>
            <a:ext cx="11920053" cy="134148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/>
              <a:t>Region 3</a:t>
            </a:r>
            <a:r>
              <a:rPr lang="en-US" sz="14400" b="1" dirty="0"/>
              <a:t/>
            </a:r>
            <a:br>
              <a:rPr lang="en-US" sz="14400" b="1" dirty="0"/>
            </a:br>
            <a:r>
              <a:rPr lang="en-US" sz="5600" b="1" dirty="0"/>
              <a:t>Pandemic </a:t>
            </a:r>
            <a:r>
              <a:rPr lang="en-US" sz="5600" b="1" dirty="0" smtClean="0"/>
              <a:t>Contacts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886" y="1846725"/>
            <a:ext cx="11920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For use by schools in Assumption, Lafourche, St. Charles, St. James, St. John, St. Mary, </a:t>
            </a:r>
            <a:r>
              <a:rPr lang="en-US" dirty="0" smtClean="0"/>
              <a:t>Terrebonne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839" y="5843989"/>
            <a:ext cx="2384150" cy="8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6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6165"/>
            <a:ext cx="10515600" cy="111365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COVID response Algorithm</a:t>
            </a:r>
            <a:br>
              <a:rPr lang="en-US" b="1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36121" cy="4509471"/>
          </a:xfrm>
        </p:spPr>
        <p:txBody>
          <a:bodyPr>
            <a:normAutofit/>
          </a:bodyPr>
          <a:lstStyle/>
          <a:p>
            <a:r>
              <a:rPr lang="en-US" dirty="0"/>
              <a:t>The goal of this document is to </a:t>
            </a:r>
            <a:r>
              <a:rPr lang="en-US" dirty="0" smtClean="0"/>
              <a:t>supplement the </a:t>
            </a:r>
            <a:r>
              <a:rPr lang="en-US" i="1" dirty="0" smtClean="0"/>
              <a:t>LDOE </a:t>
            </a:r>
            <a:r>
              <a:rPr lang="en-US" i="1" dirty="0"/>
              <a:t>“Strong Start </a:t>
            </a:r>
            <a:r>
              <a:rPr lang="en-US" i="1" dirty="0" smtClean="0"/>
              <a:t>2020 </a:t>
            </a:r>
            <a:r>
              <a:rPr lang="en-US" i="1" dirty="0"/>
              <a:t>Reopening </a:t>
            </a:r>
            <a:r>
              <a:rPr lang="en-US" i="1" dirty="0" smtClean="0"/>
              <a:t>Guidelines” </a:t>
            </a:r>
            <a:r>
              <a:rPr lang="en-US" dirty="0" smtClean="0"/>
              <a:t>to </a:t>
            </a:r>
            <a:r>
              <a:rPr lang="en-US" dirty="0"/>
              <a:t>reduce the </a:t>
            </a:r>
            <a:r>
              <a:rPr lang="en-US" dirty="0" smtClean="0"/>
              <a:t>local transmission </a:t>
            </a:r>
            <a:r>
              <a:rPr lang="en-US" dirty="0"/>
              <a:t>of COVID-19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2400" dirty="0" smtClean="0"/>
              <a:t>References: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://www.louisianabelieves.com/docs/default-source/strong-start-2020/school-reopening-guidelines-and-resources.pdf?sfvrsn=c10e981f_28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://www.cdc.gov/coronavirus/2019-ncov/community/schools-childcare/schools.html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ldh.la.gov/assets/oph/Coronavirus/resources/School-Isolation-Recommendations.pdf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173" y="1825625"/>
            <a:ext cx="1124325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Close contact = </a:t>
            </a:r>
            <a:r>
              <a:rPr lang="en-US" dirty="0" smtClean="0"/>
              <a:t>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COVID-19, a close contact is defined as any individual who was within 6 feet of an infected person </a:t>
            </a:r>
            <a:r>
              <a:rPr lang="en-US" dirty="0" smtClean="0"/>
              <a:t>for </a:t>
            </a:r>
            <a:r>
              <a:rPr lang="en-US" dirty="0"/>
              <a:t>at least 15 minutes starting from 2 days before illness onset </a:t>
            </a: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(</a:t>
            </a:r>
            <a:r>
              <a:rPr lang="en-US" dirty="0"/>
              <a:t>or, for asymptomatic patients, </a:t>
            </a:r>
            <a:r>
              <a:rPr lang="en-US" dirty="0" smtClean="0"/>
              <a:t>2 </a:t>
            </a:r>
            <a:r>
              <a:rPr lang="en-US" dirty="0"/>
              <a:t>days prior to positive specimen collection) </a:t>
            </a: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until </a:t>
            </a:r>
            <a:r>
              <a:rPr lang="en-US" dirty="0"/>
              <a:t>the </a:t>
            </a:r>
            <a:r>
              <a:rPr lang="en-US" dirty="0" smtClean="0"/>
              <a:t>person ends their isolation period (usually 10 days).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900" dirty="0"/>
              <a:t>Ref: </a:t>
            </a:r>
            <a:r>
              <a:rPr lang="en-US" sz="1900" dirty="0" smtClean="0"/>
              <a:t>	</a:t>
            </a:r>
          </a:p>
          <a:p>
            <a:pPr marL="0" indent="0">
              <a:buNone/>
            </a:pPr>
            <a:r>
              <a:rPr lang="en-US" sz="1900" dirty="0" smtClean="0">
                <a:hlinkClick r:id="rId2"/>
              </a:rPr>
              <a:t>https</a:t>
            </a:r>
            <a:r>
              <a:rPr lang="en-US" sz="1900" dirty="0">
                <a:hlinkClick r:id="rId2"/>
              </a:rPr>
              <a:t>://</a:t>
            </a:r>
            <a:r>
              <a:rPr lang="en-US" sz="1900" dirty="0" smtClean="0">
                <a:hlinkClick r:id="rId2"/>
              </a:rPr>
              <a:t>www.cdc.gov/coronavirus/2019-ncov/php/contact-tracing/contact-tracing-plan/contact-tracing.html</a:t>
            </a:r>
            <a:endParaRPr lang="en-US" sz="19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en-US" sz="1800" dirty="0">
                <a:solidFill>
                  <a:srgbClr val="FF0000"/>
                </a:solidFill>
                <a:hlinkClick r:id="rId3"/>
              </a:rPr>
              <a:t>://</a:t>
            </a:r>
            <a:r>
              <a:rPr lang="en-US" sz="1800" dirty="0" smtClean="0">
                <a:solidFill>
                  <a:srgbClr val="FF0000"/>
                </a:solidFill>
                <a:hlinkClick r:id="rId3"/>
              </a:rPr>
              <a:t>ldh.la.gov/assets/oph/Coronavirus/resources/School-Isolation-Recommendations.pdf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7882" y="365125"/>
            <a:ext cx="11301211" cy="95659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DEFINITIONS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323" y="5628068"/>
            <a:ext cx="9255353" cy="548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>
                <a:hlinkClick r:id="rId2"/>
              </a:rPr>
              <a:t>http</a:t>
            </a:r>
            <a:r>
              <a:rPr lang="en-US" sz="1900" dirty="0">
                <a:hlinkClick r:id="rId2"/>
              </a:rPr>
              <a:t>://</a:t>
            </a:r>
            <a:r>
              <a:rPr lang="en-US" sz="1900" dirty="0" smtClean="0">
                <a:hlinkClick r:id="rId2"/>
              </a:rPr>
              <a:t>ldh.la.gov/assets/oph/Coronavirus/resources/School-Isolation-Recommendations.pdf</a:t>
            </a:r>
            <a:endParaRPr lang="en-US" sz="1900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2512">
            <a:off x="4555071" y="1787586"/>
            <a:ext cx="2602385" cy="342198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8727" y="365125"/>
            <a:ext cx="10995074" cy="95659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DEFINITIONS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728" y="919875"/>
            <a:ext cx="10401072" cy="19656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Children’s Hospital of New Orleans, LA</a:t>
            </a:r>
            <a:br>
              <a:rPr lang="en-US" sz="4000" dirty="0" smtClean="0"/>
            </a:br>
            <a:r>
              <a:rPr lang="en-US" sz="4000" dirty="0" smtClean="0"/>
              <a:t>LDOE School Health</a:t>
            </a:r>
            <a:br>
              <a:rPr lang="en-US" sz="4000" dirty="0" smtClean="0"/>
            </a:br>
            <a:r>
              <a:rPr lang="en-US" sz="5300" b="1" dirty="0">
                <a:solidFill>
                  <a:srgbClr val="FF0000"/>
                </a:solidFill>
              </a:rPr>
              <a:t>HOTLINE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(504) 837 – 7760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School-wellness@LCMCHealth.org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331" y="3082678"/>
            <a:ext cx="11580573" cy="339477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2300" dirty="0" smtClean="0"/>
          </a:p>
          <a:p>
            <a:pPr marL="0" indent="0" algn="ctr">
              <a:buNone/>
            </a:pPr>
            <a:r>
              <a:rPr lang="en-US" sz="2300" b="1" dirty="0" smtClean="0"/>
              <a:t>Guidance </a:t>
            </a:r>
            <a:r>
              <a:rPr lang="en-US" sz="2300" b="1" dirty="0"/>
              <a:t>to school nurses and school </a:t>
            </a:r>
            <a:r>
              <a:rPr lang="en-US" sz="2300" b="1" dirty="0" smtClean="0"/>
              <a:t>administrators for </a:t>
            </a:r>
            <a:r>
              <a:rPr lang="en-US" sz="2300" b="1" dirty="0"/>
              <a:t>medical questions pertaining to a student or team </a:t>
            </a:r>
            <a:r>
              <a:rPr lang="en-US" sz="2300" b="1" dirty="0" smtClean="0"/>
              <a:t>member.</a:t>
            </a:r>
          </a:p>
          <a:p>
            <a:pPr marL="0" indent="0" algn="ctr">
              <a:buNone/>
            </a:pPr>
            <a:r>
              <a:rPr lang="en-US" i="1" dirty="0"/>
              <a:t>Monday-Friday, 7 a.m. – 11 p.m.</a:t>
            </a:r>
          </a:p>
          <a:p>
            <a:pPr marL="0" indent="0" algn="ctr">
              <a:buNone/>
            </a:pPr>
            <a:r>
              <a:rPr lang="en-US" i="1" dirty="0"/>
              <a:t>Saturday-Sunday, 8 a.m. – 8 p.m</a:t>
            </a:r>
            <a:r>
              <a:rPr lang="en-US" i="1" dirty="0" smtClean="0"/>
              <a:t>.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2300" dirty="0" smtClean="0"/>
              <a:t>CHNOLA-LDOE “Town Hall” Webinar for </a:t>
            </a:r>
            <a:r>
              <a:rPr lang="en-US" sz="2300" b="1" dirty="0" smtClean="0"/>
              <a:t>school nurses/teachers</a:t>
            </a:r>
            <a:r>
              <a:rPr lang="en-US" sz="2300" dirty="0" smtClean="0"/>
              <a:t>: 	Tuesday, 8/4/2020, 1-2pm</a:t>
            </a:r>
          </a:p>
          <a:p>
            <a:pPr marL="0" indent="0" algn="ctr">
              <a:buNone/>
            </a:pPr>
            <a:r>
              <a:rPr lang="en-US" sz="2300" i="1" dirty="0" smtClean="0">
                <a:hlinkClick r:id="rId2"/>
              </a:rPr>
              <a:t>https</a:t>
            </a:r>
            <a:r>
              <a:rPr lang="en-US" sz="2300" i="1" dirty="0">
                <a:hlinkClick r:id="rId2"/>
              </a:rPr>
              <a:t>://</a:t>
            </a:r>
            <a:r>
              <a:rPr lang="en-US" sz="2300" i="1" dirty="0" smtClean="0">
                <a:hlinkClick r:id="rId2"/>
              </a:rPr>
              <a:t>zoom.us/j/99297529593?pwd=VUZWZmo2R0VNS21NWnA0dDZPL3ZzZz09</a:t>
            </a:r>
            <a:endParaRPr lang="en-US" sz="2300" i="1" dirty="0" smtClean="0"/>
          </a:p>
          <a:p>
            <a:pPr marL="0" indent="0" algn="ctr">
              <a:buNone/>
            </a:pPr>
            <a:r>
              <a:rPr lang="en-US" sz="2300" dirty="0" smtClean="0"/>
              <a:t> </a:t>
            </a:r>
            <a:endParaRPr lang="en-US" sz="2300" dirty="0"/>
          </a:p>
          <a:p>
            <a:pPr marL="0" indent="0" algn="ctr">
              <a:buNone/>
            </a:pPr>
            <a:r>
              <a:rPr lang="en-US" sz="2300" dirty="0" smtClean="0"/>
              <a:t>CHNOLA-LDOE </a:t>
            </a:r>
            <a:r>
              <a:rPr lang="en-US" sz="2300" dirty="0"/>
              <a:t>“</a:t>
            </a:r>
            <a:r>
              <a:rPr lang="en-US" sz="2300" dirty="0" smtClean="0"/>
              <a:t>Town Hall</a:t>
            </a:r>
            <a:r>
              <a:rPr lang="en-US" sz="2300" dirty="0"/>
              <a:t>” Webinar for </a:t>
            </a:r>
            <a:r>
              <a:rPr lang="en-US" sz="2300" b="1" dirty="0" smtClean="0"/>
              <a:t>school support staff</a:t>
            </a:r>
            <a:r>
              <a:rPr lang="en-US" sz="2300" dirty="0" smtClean="0"/>
              <a:t>: 	Tuesday</a:t>
            </a:r>
            <a:r>
              <a:rPr lang="en-US" sz="2300" dirty="0"/>
              <a:t>, </a:t>
            </a:r>
            <a:r>
              <a:rPr lang="en-US" sz="2300" dirty="0" smtClean="0"/>
              <a:t>8/18/2020</a:t>
            </a:r>
            <a:r>
              <a:rPr lang="en-US" sz="2300" dirty="0"/>
              <a:t>, 1-2pm</a:t>
            </a:r>
          </a:p>
          <a:p>
            <a:pPr marL="0" indent="0" algn="ctr">
              <a:buNone/>
            </a:pPr>
            <a:r>
              <a:rPr lang="en-US" sz="2300" i="1" dirty="0">
                <a:hlinkClick r:id="rId3"/>
              </a:rPr>
              <a:t>https://</a:t>
            </a:r>
            <a:r>
              <a:rPr lang="en-US" sz="2300" i="1" dirty="0" smtClean="0">
                <a:hlinkClick r:id="rId3"/>
              </a:rPr>
              <a:t>zoom.us/j/95976608543?pwd=Wm1YR1dkMXA4TW8vY0NWNTVXZDdXQT09</a:t>
            </a:r>
            <a:endParaRPr lang="en-US" sz="2300" i="1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628" y="272041"/>
            <a:ext cx="10548743" cy="5926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20" y="365125"/>
            <a:ext cx="11569624" cy="7593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</a:t>
            </a:r>
            <a:r>
              <a:rPr lang="en-US" sz="4000" b="1" dirty="0" smtClean="0"/>
              <a:t>ommon STUDENT Scenarios….</a:t>
            </a:r>
            <a:endParaRPr lang="en-US" sz="40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320284"/>
              </p:ext>
            </p:extLst>
          </p:nvPr>
        </p:nvGraphicFramePr>
        <p:xfrm>
          <a:off x="394233" y="1247024"/>
          <a:ext cx="11416311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179">
                  <a:extLst>
                    <a:ext uri="{9D8B030D-6E8A-4147-A177-3AD203B41FA5}">
                      <a16:colId xmlns:a16="http://schemas.microsoft.com/office/drawing/2014/main" val="1737825410"/>
                    </a:ext>
                  </a:extLst>
                </a:gridCol>
                <a:gridCol w="2327066">
                  <a:extLst>
                    <a:ext uri="{9D8B030D-6E8A-4147-A177-3AD203B41FA5}">
                      <a16:colId xmlns:a16="http://schemas.microsoft.com/office/drawing/2014/main" val="3769999240"/>
                    </a:ext>
                  </a:extLst>
                </a:gridCol>
                <a:gridCol w="2343492">
                  <a:extLst>
                    <a:ext uri="{9D8B030D-6E8A-4147-A177-3AD203B41FA5}">
                      <a16:colId xmlns:a16="http://schemas.microsoft.com/office/drawing/2014/main" val="2103226053"/>
                    </a:ext>
                  </a:extLst>
                </a:gridCol>
                <a:gridCol w="2272311">
                  <a:extLst>
                    <a:ext uri="{9D8B030D-6E8A-4147-A177-3AD203B41FA5}">
                      <a16:colId xmlns:a16="http://schemas.microsoft.com/office/drawing/2014/main" val="4018936227"/>
                    </a:ext>
                  </a:extLst>
                </a:gridCol>
                <a:gridCol w="2283263">
                  <a:extLst>
                    <a:ext uri="{9D8B030D-6E8A-4147-A177-3AD203B41FA5}">
                      <a16:colId xmlns:a16="http://schemas.microsoft.com/office/drawing/2014/main" val="401847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LDH-A: </a:t>
                      </a:r>
                    </a:p>
                    <a:p>
                      <a:pPr algn="ctr"/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COVID</a:t>
                      </a:r>
                      <a:r>
                        <a:rPr lang="en-US" sz="1600" i="1" baseline="0" dirty="0" smtClean="0">
                          <a:solidFill>
                            <a:schemeClr val="bg1"/>
                          </a:solidFill>
                        </a:rPr>
                        <a:t> Case</a:t>
                      </a:r>
                      <a:endParaRPr lang="en-US" sz="16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LDH-B: </a:t>
                      </a:r>
                    </a:p>
                    <a:p>
                      <a:pPr algn="ctr"/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Asymptomatic</a:t>
                      </a:r>
                      <a:r>
                        <a:rPr lang="en-US" sz="1600" i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600" i="1" baseline="0" dirty="0" smtClean="0">
                          <a:solidFill>
                            <a:schemeClr val="bg1"/>
                          </a:solidFill>
                        </a:rPr>
                        <a:t>with Close contact of a Known Case</a:t>
                      </a:r>
                      <a:endParaRPr lang="en-US" sz="16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LDH-C:</a:t>
                      </a:r>
                    </a:p>
                    <a:p>
                      <a:pPr algn="ctr"/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Symptomatic</a:t>
                      </a:r>
                      <a:endParaRPr lang="en-US" sz="1600" i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600" i="1" baseline="0" dirty="0" smtClean="0">
                          <a:solidFill>
                            <a:schemeClr val="bg1"/>
                          </a:solidFill>
                        </a:rPr>
                        <a:t>with Close contact of a Known Case</a:t>
                      </a:r>
                      <a:endParaRPr lang="en-US" sz="1600" i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6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LDH-D:</a:t>
                      </a:r>
                    </a:p>
                    <a:p>
                      <a:pPr algn="ctr"/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Symptoms, fever </a:t>
                      </a:r>
                      <a:endParaRPr lang="en-US" sz="1600" i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600" i="1" baseline="0" dirty="0" smtClean="0">
                          <a:solidFill>
                            <a:schemeClr val="bg1"/>
                          </a:solidFill>
                        </a:rPr>
                        <a:t>But no known contact</a:t>
                      </a:r>
                      <a:endParaRPr lang="en-US" sz="16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LDH-E:</a:t>
                      </a:r>
                    </a:p>
                    <a:p>
                      <a:pPr algn="ctr"/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Symptoms, no fever,</a:t>
                      </a:r>
                      <a:endParaRPr lang="en-US" sz="1600" i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600" i="1" baseline="0" dirty="0" smtClean="0">
                          <a:solidFill>
                            <a:schemeClr val="bg1"/>
                          </a:solidFill>
                        </a:rPr>
                        <a:t>and no known contact</a:t>
                      </a:r>
                      <a:endParaRPr lang="en-US" sz="1600" i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6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09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Student has a POSITIVE+ test result for COVID19.*</a:t>
                      </a:r>
                    </a:p>
                    <a:p>
                      <a:pPr algn="ctr"/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Student has 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no symptoms but had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close CONTACT to a positive+ case </a:t>
                      </a:r>
                    </a:p>
                    <a:p>
                      <a:pPr algn="ctr"/>
                      <a:r>
                        <a:rPr lang="en-US" b="1" i="1" dirty="0" smtClean="0">
                          <a:solidFill>
                            <a:schemeClr val="bg1"/>
                          </a:solidFill>
                        </a:rPr>
                        <a:t>(in or out of school)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.*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Student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has symptoms, and had close CONTACT to a positive+ case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baseline="0" dirty="0" smtClean="0">
                          <a:solidFill>
                            <a:schemeClr val="bg1"/>
                          </a:solidFill>
                        </a:rPr>
                        <a:t>(in or out of school)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.*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Student has a FEVER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of 100.4 or greater and other COVID compatible symptoms, but no known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close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contact.*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Student has COVID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compatible sympt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oms, but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no fever, and no known close contact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.*</a:t>
                      </a:r>
                    </a:p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3926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86165" y="5486401"/>
            <a:ext cx="11744839" cy="821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 smtClean="0"/>
          </a:p>
          <a:p>
            <a:pPr algn="ctr"/>
            <a:r>
              <a:rPr lang="en-US" sz="2200" dirty="0" smtClean="0"/>
              <a:t>*Refers to standard LDH guidance:  </a:t>
            </a:r>
            <a:r>
              <a:rPr lang="en-US" sz="1700" dirty="0" smtClean="0">
                <a:hlinkClick r:id="rId2"/>
              </a:rPr>
              <a:t>http</a:t>
            </a:r>
            <a:r>
              <a:rPr lang="en-US" sz="1700" dirty="0">
                <a:hlinkClick r:id="rId2"/>
              </a:rPr>
              <a:t>://ldh.la.gov/assets/oph/Coronavirus/resources/School-Isolation-Recommendations.pdf</a:t>
            </a:r>
            <a:endParaRPr lang="en-US" sz="1700" dirty="0"/>
          </a:p>
          <a:p>
            <a:pPr algn="ctr"/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0468" y="4961762"/>
            <a:ext cx="5291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There </a:t>
            </a:r>
            <a:r>
              <a:rPr lang="en-US" sz="2400" b="1" i="1" dirty="0"/>
              <a:t>may be other </a:t>
            </a:r>
            <a:r>
              <a:rPr lang="en-US" sz="2400" b="1" i="1" dirty="0" smtClean="0"/>
              <a:t>STUDENT scenarios!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3238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3812" y="1305225"/>
            <a:ext cx="8044035" cy="369332"/>
          </a:xfrm>
          <a:prstGeom prst="rect">
            <a:avLst/>
          </a:prstGeom>
          <a:noFill/>
          <a:ln w="12700" cmpd="sng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receives a POSITIVE+ test result. 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3806" y="2552321"/>
            <a:ext cx="8044035" cy="646331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School notifies CLOSE CONTACTS immediately.</a:t>
            </a:r>
          </a:p>
          <a:p>
            <a:pPr algn="ctr"/>
            <a:r>
              <a:rPr lang="en-US" dirty="0" smtClean="0"/>
              <a:t>Ex: Health ALERT Letter, CDC attachments, Return Form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3807" y="4138118"/>
            <a:ext cx="8044035" cy="369332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completes at least 10-day isolation off campus.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9446" y="0"/>
            <a:ext cx="9093108" cy="830997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Student Scenario A:</a:t>
            </a:r>
          </a:p>
          <a:p>
            <a:pPr algn="ctr"/>
            <a:r>
              <a:rPr lang="en-US" sz="2800" b="1" dirty="0" smtClean="0"/>
              <a:t>(Student with Positive </a:t>
            </a:r>
            <a:r>
              <a:rPr lang="en-US" sz="2800" b="1" dirty="0"/>
              <a:t>Test </a:t>
            </a:r>
            <a:r>
              <a:rPr lang="en-US" sz="2800" b="1" dirty="0" smtClean="0"/>
              <a:t>result)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83808" y="1819720"/>
            <a:ext cx="8044035" cy="646331"/>
          </a:xfrm>
          <a:prstGeom prst="rect">
            <a:avLst/>
          </a:prstGeom>
          <a:noFill/>
          <a:ln w="12700" cmpd="sng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begins </a:t>
            </a:r>
            <a:r>
              <a:rPr lang="en-US" b="1" dirty="0" smtClean="0"/>
              <a:t>10-days </a:t>
            </a:r>
            <a:r>
              <a:rPr lang="en-US" b="1" dirty="0"/>
              <a:t>of </a:t>
            </a:r>
            <a:r>
              <a:rPr lang="en-US" b="1" dirty="0" smtClean="0"/>
              <a:t>ISOLATION </a:t>
            </a:r>
            <a:r>
              <a:rPr lang="en-US" dirty="0" smtClean="0"/>
              <a:t>(from first day of symptoms or test date if asymptomatic).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83808" y="4615919"/>
            <a:ext cx="8044034" cy="369332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Parent/Guardian submits Return-to-School Form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534739" y="1305224"/>
            <a:ext cx="419996" cy="4434827"/>
          </a:xfrm>
          <a:prstGeom prst="downArrow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83808" y="5093720"/>
            <a:ext cx="8044034" cy="646331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 resumes school campus attendance</a:t>
            </a:r>
            <a:r>
              <a:rPr lang="en-US" dirty="0"/>
              <a:t> </a:t>
            </a:r>
            <a:r>
              <a:rPr lang="en-US" dirty="0" smtClean="0"/>
              <a:t>with continued strict adherence to physical distancing, hygiene, and masking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83807" y="3334631"/>
            <a:ext cx="8044034" cy="646331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School notifies OPH Region 3 by email about positive+ case and total quarantined: R03schoolLiaison@la.gov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OPH Reg. 3 rev. 8/4/2020</a:t>
            </a:r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3580" y="5740051"/>
            <a:ext cx="11744839" cy="821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 smtClean="0"/>
          </a:p>
          <a:p>
            <a:pPr algn="ctr"/>
            <a:r>
              <a:rPr lang="en-US" sz="2200" dirty="0" smtClean="0"/>
              <a:t>*Refers to standard LDH guidance:  </a:t>
            </a:r>
            <a:r>
              <a:rPr lang="en-US" sz="1700" dirty="0" smtClean="0">
                <a:hlinkClick r:id="rId2"/>
              </a:rPr>
              <a:t>http</a:t>
            </a:r>
            <a:r>
              <a:rPr lang="en-US" sz="1700" dirty="0">
                <a:hlinkClick r:id="rId2"/>
              </a:rPr>
              <a:t>://ldh.la.gov/assets/oph/Coronavirus/resources/School-Isolation-Recommendations.pdf</a:t>
            </a:r>
            <a:endParaRPr lang="en-US" sz="1700" dirty="0"/>
          </a:p>
          <a:p>
            <a:pPr algn="ctr"/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56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1230</Words>
  <Application>Microsoft Office PowerPoint</Application>
  <PresentationFormat>Widescreen</PresentationFormat>
  <Paragraphs>195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Recommended COVID-19 Response Algorithm for K-12 STUDENTS at School (rev. 08/04/2020 OPH Region 3)  A local supplement to https://www.louisianabelieves.com/docs/default-source/strong-start-2020/school-reopening-guidelines-and-resources.pdf?sfvrsn=c10e981f_28 </vt:lpstr>
      <vt:lpstr>PowerPoint Presentation</vt:lpstr>
      <vt:lpstr>COVID response Algorithm </vt:lpstr>
      <vt:lpstr>PowerPoint Presentation</vt:lpstr>
      <vt:lpstr>PowerPoint Presentation</vt:lpstr>
      <vt:lpstr>Children’s Hospital of New Orleans, LA LDOE School Health HOTLINE (504) 837 – 7760 School-wellness@LCMCHealth.org </vt:lpstr>
      <vt:lpstr>PowerPoint Presentation</vt:lpstr>
      <vt:lpstr>Common STUDENT Scenarios….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“For the most accurate results, take a COVID-19 test 5 days* after close contact with a COVID-ill (positive+) person.”    EXAMPLE:  Isolation and Self-Quarantine dates scenario   Day 0:    Six students have close contact with Joe on Thursday in a class and on the bus. Day 1:    Joe feels sick on Friday and stays home.  Day 2:  Joe takes a COVID test Saturday.  Day 4:  Joe notifies the school by phone on Monday. Day 4-13: The 6 contacts get self-quarantine letters Monday, and begin distance learning. Day 5:    The 6 contacts take COVID tests on TUESDAY if testing is possible**. Day 7:  Joe receives confirmation of a POSITIVE test result for COVID19. Day 10:  Two contacts get POSITIVE test results; four contacts get NEGATIVE test results. Day 12:  Joe finishes ten days of self-isolation and returns to class with RTS Form. Day 14:  Fourteen days of self-quarantine ends for the four contacts (Negative result).   Four contacts return to campus if still asymptomatic. Days 15-24:  Two contacts end self-isolation 10 days after tests administered (Positive result).   They return to school as long as they are still asymptomatic.      </vt:lpstr>
      <vt:lpstr>PowerPoint Presentation</vt:lpstr>
      <vt:lpstr>PowerPoint Presentation</vt:lpstr>
      <vt:lpstr>https://www.cdc.gov/coronavirus/2019-ncov/downloads/3key-steps-when-waiting-for-COVID-19-results_508.pdf </vt:lpstr>
      <vt:lpstr>PowerPoint Presentation</vt:lpstr>
      <vt:lpstr>PowerPoint Presentation</vt:lpstr>
    </vt:vector>
  </TitlesOfParts>
  <Company>OTS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Suggested Algorithm for Children at School (update 24 July, 2020)</dc:title>
  <dc:creator>State of Louisiana</dc:creator>
  <cp:lastModifiedBy>Kayla Guerrero</cp:lastModifiedBy>
  <cp:revision>164</cp:revision>
  <cp:lastPrinted>2020-08-04T21:02:28Z</cp:lastPrinted>
  <dcterms:created xsi:type="dcterms:W3CDTF">2020-07-24T20:19:46Z</dcterms:created>
  <dcterms:modified xsi:type="dcterms:W3CDTF">2020-08-04T21:34:03Z</dcterms:modified>
</cp:coreProperties>
</file>